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6" r:id="rId2"/>
    <p:sldId id="256" r:id="rId3"/>
    <p:sldId id="282" r:id="rId4"/>
    <p:sldId id="285" r:id="rId5"/>
    <p:sldId id="283" r:id="rId6"/>
    <p:sldId id="257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9" r:id="rId20"/>
    <p:sldId id="300" r:id="rId21"/>
    <p:sldId id="298" r:id="rId22"/>
    <p:sldId id="297" r:id="rId23"/>
    <p:sldId id="302" r:id="rId24"/>
    <p:sldId id="301" r:id="rId25"/>
    <p:sldId id="305" r:id="rId26"/>
    <p:sldId id="304" r:id="rId27"/>
    <p:sldId id="30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911C19-5394-496E-98DA-1F02FF586C96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63EC1-0C77-499C-83AF-EB1A4A7C9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Created by Educational Technology Network. www.edtechnetwork.com 2009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0C4B00-2683-4336-A7F2-6DDC1446A5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94B517-09A1-4A7E-B5D0-98657813E0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D2E427-DB7F-4A2E-92A3-369EC26A92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75B3D0-0EE2-4E10-88E3-0887F3D5E8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DE467-5A93-4612-96EF-3A9F0BDB44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22462-63EA-4868-961F-369CDB8E06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D0A09-55A0-4F3F-9CDD-D3946BB589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ECAEA-B9AF-4E08-8918-22355C3317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0BAE9-4653-484F-BC7B-7A4320DEC5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0356C-7FD8-4614-9A79-7A297590AC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0F1C1-1FC5-4AA1-A28F-DFF61B8186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746E1A-A359-4623-9DDA-58628573F7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931E02-29AA-4CB0-9388-4D2E48D81D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CC356-C053-4FA2-A18B-4E52E93DD0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4E2E9B-9E6C-4F9C-B6AE-EBD5F6AE8D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6CFFE-2796-4F64-B70B-C4F4EB533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60019-E29B-4C83-8214-649BCFC20E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0E3631-0843-4EEE-940A-A93F6E4DDD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E1A8E-B3A3-4195-B950-E8A0AF4A1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7AFF5-1350-4A5A-8C2C-EB10213B9F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8195B-4520-49FC-828E-9EB4C70176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AB085-5CED-4CB8-ABA6-D460984E08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FEA2F-6373-4856-8AD3-DA0D559431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258102-87EE-464D-8186-BF107C5D44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134ECA-13D8-4F30-96E9-116735FDDD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FAB68F-A092-452D-9BEB-DE8FA04FE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452AAF-4037-4A85-9BFF-221EFB44FE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EFA2-B9DF-4DDD-9ABE-C4851E70103E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D699-EA67-48A5-B2FE-52ED1BC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BF42-83FA-493F-925A-6B63C18A8220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84FB-EF87-4E0A-8049-810C93C6D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B01B-6CC7-40E7-8FF4-D0CA9A7D41D1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0B8-15F5-41DD-9448-269DA2A57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C235-93B9-464D-8BBC-0E5A453011DE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1247-0043-4667-B9F4-40BEB92C7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AF34C-A4E1-4E49-8E11-E68318344808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5B40-C82F-4BF1-9474-25FB00B8D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29C6-3A60-435C-81C9-396D32675031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D81F-CD03-4970-9736-4FD0D23A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E033-CCDB-4496-BB16-07BCA22BAEEE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44BC-6034-450B-BD2E-338AAF8E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B6EE-BF90-4650-BA78-24CE0EEA2280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1A37-CB01-48E8-ADB4-DF17C7025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D0EA-209E-4A2C-9E7D-5E7224B795A8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F307-3181-448F-B5DB-5C13A5926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1D08-3945-4E54-AC33-CCAEE20E222C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D7A-EE3B-41BA-A14A-69845F3AD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9B76-9A97-4B2E-966D-405FC5B07558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3E28-EFDE-48AE-AA8A-49972B6A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B4588-B732-4A24-B7BB-3C9C94FCBCB9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D2421-BD99-46E0-9020-CFC04CEE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6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4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opardyIc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Einstein’s Life!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Rise to Fame – </a:t>
            </a:r>
            <a:r>
              <a:rPr lang="en-US" sz="4000" dirty="0">
                <a:latin typeface="Arial Rounded MT Bold" pitchFamily="34" charset="0"/>
              </a:rPr>
              <a:t>30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286001"/>
            <a:ext cx="6096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Einstein’s third and most celebrated </a:t>
            </a:r>
            <a:r>
              <a:rPr lang="en-US" sz="3200" dirty="0" smtClean="0"/>
              <a:t>paper on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191000"/>
            <a:ext cx="617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Special relativity, which changed our notions of time, length and energy.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00200" y="3962400"/>
            <a:ext cx="7239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Rise to Fame – </a:t>
            </a:r>
            <a:r>
              <a:rPr lang="en-US" sz="4000" dirty="0">
                <a:latin typeface="Arial Rounded MT Bold" pitchFamily="34" charset="0"/>
              </a:rPr>
              <a:t>40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1336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Which universities offered Einstein a post after the publication of his papers?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191000"/>
            <a:ext cx="617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University of Zurich and the Kaiser Wilhelm Physical Institute in Berlin.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76400" y="4114800"/>
            <a:ext cx="7239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Rise to Fame – </a:t>
            </a:r>
            <a:r>
              <a:rPr lang="en-US" sz="4000" dirty="0">
                <a:latin typeface="Arial Rounded MT Bold" pitchFamily="34" charset="0"/>
              </a:rPr>
              <a:t>50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057400"/>
            <a:ext cx="6096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Which real life event proved correct Einstein’s idea that a gravitational field can deflect light?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49530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solar eclipse of 1919.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00200" y="4267200"/>
            <a:ext cx="7239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Tons of Theories – </a:t>
            </a:r>
            <a:r>
              <a:rPr lang="en-US" sz="4000" dirty="0">
                <a:latin typeface="Arial Rounded MT Bold" pitchFamily="34" charset="0"/>
              </a:rPr>
              <a:t>10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6096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the name of the all-encompassing framework that Einstein searched for, for 22 years of his life? 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53340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Unified field theory.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981200" y="5029200"/>
            <a:ext cx="533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Tons of Theories – </a:t>
            </a:r>
            <a:r>
              <a:rPr lang="en-US" sz="4000" dirty="0">
                <a:latin typeface="Arial Rounded MT Bold" pitchFamily="34" charset="0"/>
              </a:rPr>
              <a:t>20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6096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is one theory that scientists are working on to tie all physical phenomena together?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51816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String theory.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905000" y="4953000"/>
            <a:ext cx="533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Tons of Theories – </a:t>
            </a:r>
            <a:r>
              <a:rPr lang="en-US" sz="4000" dirty="0">
                <a:latin typeface="Arial Rounded MT Bold" pitchFamily="34" charset="0"/>
              </a:rPr>
              <a:t>30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theory did Einstein not agree with?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41148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Heisenberg’s theory that properties of subatomic particles were based probability.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62000" y="39624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Tons of Theories – </a:t>
            </a:r>
            <a:r>
              <a:rPr lang="en-US" sz="4000" dirty="0">
                <a:latin typeface="Arial Rounded MT Bold" pitchFamily="34" charset="0"/>
              </a:rPr>
              <a:t>40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6096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Explain the relativity principle.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41148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All the laws of physics are valid in all inertial reference frames.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38200" y="35814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Tons of Theories – </a:t>
            </a:r>
            <a:r>
              <a:rPr lang="en-US" sz="4000" dirty="0">
                <a:latin typeface="Arial Rounded MT Bold" pitchFamily="34" charset="0"/>
              </a:rPr>
              <a:t>50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8956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Explain the principle of the constancy of the speed of light.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41148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Light travels through vacuum at a speed of c=3.00x10</a:t>
            </a:r>
            <a:r>
              <a:rPr lang="en-US" sz="3600" baseline="30000" dirty="0" smtClean="0"/>
              <a:t>8 </a:t>
            </a:r>
            <a:r>
              <a:rPr lang="en-US" sz="3600" dirty="0" smtClean="0"/>
              <a:t>m/s relative to all inertial frames of </a:t>
            </a:r>
            <a:r>
              <a:rPr lang="en-US" sz="3600" dirty="0" smtClean="0"/>
              <a:t>reference.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40386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Wars – </a:t>
            </a:r>
            <a:r>
              <a:rPr lang="en-US" sz="4000" dirty="0">
                <a:latin typeface="Arial Rounded MT Bold" pitchFamily="34" charset="0"/>
              </a:rPr>
              <a:t>10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Which two scientists have been considered the “giants” of science even today? 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48768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Newton and Einstein.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057400" y="4419600"/>
            <a:ext cx="594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Wars – </a:t>
            </a:r>
            <a:r>
              <a:rPr lang="en-US" sz="4000" dirty="0">
                <a:latin typeface="Arial Rounded MT Bold" pitchFamily="34" charset="0"/>
              </a:rPr>
              <a:t>2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was Einstein’s position on the atomic bomb?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4191000"/>
            <a:ext cx="579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He did not want it to be used.</a:t>
            </a: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95400" y="4114800"/>
            <a:ext cx="594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EINSTEIN JEOPARDY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2800" y="1219200"/>
            <a:ext cx="16002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Formulae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The Wars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0" y="1219200"/>
            <a:ext cx="16002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Tons of Theories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133600" y="1219200"/>
            <a:ext cx="16002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Rise to Fame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1219200"/>
            <a:ext cx="16002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Early Life</a:t>
            </a:r>
            <a:endParaRPr lang="en-US" sz="2000" b="1" dirty="0"/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1336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1336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1336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1336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1336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38100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38100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8100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38100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38100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54864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54864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54864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54864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54864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8" name="Rounded Rectangle 37">
            <a:hlinkClick r:id="rId23" action="ppaction://hlinksldjump"/>
          </p:cNvPr>
          <p:cNvSpPr/>
          <p:nvPr/>
        </p:nvSpPr>
        <p:spPr>
          <a:xfrm>
            <a:off x="7162800" y="18288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9" name="Rounded Rectangle 38">
            <a:hlinkClick r:id="rId24" action="ppaction://hlinksldjump"/>
          </p:cNvPr>
          <p:cNvSpPr/>
          <p:nvPr/>
        </p:nvSpPr>
        <p:spPr>
          <a:xfrm>
            <a:off x="7162800" y="28194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40" name="Rounded Rectangle 39">
            <a:hlinkClick r:id="rId25" action="ppaction://hlinksldjump"/>
          </p:cNvPr>
          <p:cNvSpPr/>
          <p:nvPr/>
        </p:nvSpPr>
        <p:spPr>
          <a:xfrm>
            <a:off x="7162800" y="38100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41" name="Rounded Rectangle 40">
            <a:hlinkClick r:id="rId26" action="ppaction://hlinksldjump"/>
          </p:cNvPr>
          <p:cNvSpPr/>
          <p:nvPr/>
        </p:nvSpPr>
        <p:spPr>
          <a:xfrm>
            <a:off x="7162800" y="48006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42" name="Rounded Rectangle 41">
            <a:hlinkClick r:id="rId27" action="ppaction://hlinksldjump"/>
          </p:cNvPr>
          <p:cNvSpPr/>
          <p:nvPr/>
        </p:nvSpPr>
        <p:spPr>
          <a:xfrm>
            <a:off x="7162800" y="57912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Wars – </a:t>
            </a:r>
            <a:r>
              <a:rPr lang="en-US" sz="4000" dirty="0">
                <a:latin typeface="Arial Rounded MT Bold" pitchFamily="34" charset="0"/>
              </a:rPr>
              <a:t>3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62200"/>
            <a:ext cx="7239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the name of the project that Americans were using to create the atomic bomb?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48768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Manhattan Project.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00200" y="4572000"/>
            <a:ext cx="594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Wars – </a:t>
            </a:r>
            <a:r>
              <a:rPr lang="en-US" sz="4000" dirty="0">
                <a:latin typeface="Arial Rounded MT Bold" pitchFamily="34" charset="0"/>
              </a:rPr>
              <a:t>40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were Einstein’s views on warfare?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267200"/>
            <a:ext cx="693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He was a pacifist who supported total disarmament.</a:t>
            </a:r>
          </a:p>
          <a:p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85800" y="4114800"/>
            <a:ext cx="7162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Wars </a:t>
            </a:r>
            <a:r>
              <a:rPr lang="en-US" sz="4000" dirty="0">
                <a:latin typeface="Arial Rounded MT Bold" pitchFamily="34" charset="0"/>
              </a:rPr>
              <a:t>– 50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62200"/>
            <a:ext cx="7239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element is named in </a:t>
            </a:r>
            <a:r>
              <a:rPr lang="en-US" sz="3200" dirty="0" err="1" smtClean="0"/>
              <a:t>honour</a:t>
            </a:r>
            <a:r>
              <a:rPr lang="en-US" sz="3200" dirty="0" smtClean="0"/>
              <a:t> of Einstein and what is its atomic number?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4267200"/>
            <a:ext cx="693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Einsteinium with atomic number 99.</a:t>
            </a:r>
          </a:p>
          <a:p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4114800"/>
            <a:ext cx="7162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Formulae </a:t>
            </a:r>
            <a:r>
              <a:rPr lang="en-US" sz="4000" dirty="0">
                <a:latin typeface="Arial Rounded MT Bold" pitchFamily="34" charset="0"/>
              </a:rPr>
              <a:t>– </a:t>
            </a:r>
            <a:r>
              <a:rPr lang="en-US" sz="4000" dirty="0" smtClean="0">
                <a:latin typeface="Arial Rounded MT Bold" pitchFamily="34" charset="0"/>
              </a:rPr>
              <a:t>10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24384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formula </a:t>
            </a:r>
            <a:r>
              <a:rPr lang="en-US" sz="3200" dirty="0" smtClean="0"/>
              <a:t>for the conservation of mass-energy?</a:t>
            </a: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6482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57400" y="41148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Formulae – </a:t>
            </a:r>
            <a:r>
              <a:rPr lang="en-US" sz="4000" dirty="0">
                <a:latin typeface="Arial Rounded MT Bold" pitchFamily="34" charset="0"/>
              </a:rPr>
              <a:t>2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438400"/>
            <a:ext cx="7239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formula for time dilation?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114800"/>
            <a:ext cx="2315845" cy="112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590800" y="38100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Formulae– </a:t>
            </a:r>
            <a:r>
              <a:rPr lang="en-US" sz="4000" dirty="0">
                <a:latin typeface="Arial Rounded MT Bold" pitchFamily="34" charset="0"/>
              </a:rPr>
              <a:t>3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formula </a:t>
            </a:r>
            <a:r>
              <a:rPr lang="en-US" sz="3200" dirty="0" smtClean="0"/>
              <a:t>for length contraction</a:t>
            </a:r>
            <a:r>
              <a:rPr lang="en-US" sz="3200" dirty="0" smtClean="0"/>
              <a:t>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2161540" cy="89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438400" y="36576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Formulae – </a:t>
            </a:r>
            <a:r>
              <a:rPr lang="en-US" sz="4000" dirty="0">
                <a:latin typeface="Arial Rounded MT Bold" pitchFamily="34" charset="0"/>
              </a:rPr>
              <a:t>4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267200"/>
            <a:ext cx="1935480" cy="99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24384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formula </a:t>
            </a:r>
            <a:r>
              <a:rPr lang="en-US" sz="3200" dirty="0" smtClean="0"/>
              <a:t>for relativistic momentum?</a:t>
            </a: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9624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Formulae – </a:t>
            </a:r>
            <a:r>
              <a:rPr lang="en-US" sz="4000" dirty="0">
                <a:latin typeface="Arial Rounded MT Bold" pitchFamily="34" charset="0"/>
              </a:rPr>
              <a:t>5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723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formula </a:t>
            </a:r>
            <a:r>
              <a:rPr lang="en-US" sz="3200" dirty="0" smtClean="0"/>
              <a:t>for relativistic energy?</a:t>
            </a: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114800"/>
            <a:ext cx="2161540" cy="117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0400" y="38100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Early Life – </a:t>
            </a:r>
            <a:r>
              <a:rPr lang="en-US" sz="4000" dirty="0">
                <a:latin typeface="Arial Rounded MT Bold" pitchFamily="34" charset="0"/>
              </a:rPr>
              <a:t>1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27432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What was the only subject that Einstein showed promise in at school?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48768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Mathematics.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352800" y="48006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Early Life – </a:t>
            </a:r>
            <a:r>
              <a:rPr lang="en-US" sz="4000" dirty="0">
                <a:latin typeface="Arial Rounded MT Bold" pitchFamily="34" charset="0"/>
              </a:rPr>
              <a:t>2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819400"/>
            <a:ext cx="6096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Einstein’s first job?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44196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He was a clerk in the patent office in Berne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19200" y="4114800"/>
            <a:ext cx="678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Early Life – </a:t>
            </a:r>
            <a:r>
              <a:rPr lang="en-US" sz="4000" dirty="0">
                <a:latin typeface="Arial Rounded MT Bold" pitchFamily="34" charset="0"/>
              </a:rPr>
              <a:t>30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2743200"/>
            <a:ext cx="6096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Where was Einstein born?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4419600"/>
            <a:ext cx="358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town of Ulm in Germany.</a:t>
            </a: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133600" y="4114800"/>
            <a:ext cx="4572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Early Life </a:t>
            </a:r>
            <a:r>
              <a:rPr lang="en-US" sz="4000" dirty="0">
                <a:latin typeface="Arial Rounded MT Bold" pitchFamily="34" charset="0"/>
              </a:rPr>
              <a:t>– </a:t>
            </a:r>
            <a:r>
              <a:rPr lang="en-US" sz="4000" dirty="0" smtClean="0">
                <a:latin typeface="Arial Rounded MT Bold" pitchFamily="34" charset="0"/>
              </a:rPr>
              <a:t>40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2895600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What year was Einstein born?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43434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1879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657600" y="42672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Early Life – </a:t>
            </a:r>
            <a:r>
              <a:rPr lang="en-US" sz="4000" dirty="0">
                <a:latin typeface="Arial Rounded MT Bold" pitchFamily="34" charset="0"/>
              </a:rPr>
              <a:t>5</a:t>
            </a:r>
            <a:r>
              <a:rPr lang="en-US" sz="4000" dirty="0" smtClean="0">
                <a:latin typeface="Arial Rounded MT Bold" pitchFamily="34" charset="0"/>
              </a:rPr>
              <a:t>0 </a:t>
            </a:r>
            <a:r>
              <a:rPr lang="en-US" sz="4000" dirty="0">
                <a:latin typeface="Arial Rounded MT Bold" pitchFamily="34" charset="0"/>
              </a:rPr>
              <a:t>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743200"/>
            <a:ext cx="6096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year did Einstein die?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4419600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1955.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09800" y="4191000"/>
            <a:ext cx="4572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Rise to Fame – </a:t>
            </a:r>
            <a:r>
              <a:rPr lang="en-US" sz="4000" dirty="0">
                <a:latin typeface="Arial Rounded MT Bold" pitchFamily="34" charset="0"/>
              </a:rPr>
              <a:t>10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the first concept, in quantum theory, that Einstein gave an explanation for?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48006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photoelectric effect.</a:t>
            </a:r>
            <a:endParaRPr lang="en-US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95400" y="4267200"/>
            <a:ext cx="678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Rise to Fame – </a:t>
            </a:r>
            <a:r>
              <a:rPr lang="en-US" sz="4000" dirty="0">
                <a:latin typeface="Arial Rounded MT Bold" pitchFamily="34" charset="0"/>
              </a:rPr>
              <a:t>20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2860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What was the second concept in his papers, which he found a mathematical interpretation for?</a:t>
            </a:r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191000"/>
            <a:ext cx="617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An interpretation of the random motion of particles in a fluid, a behaviour known as ‘Brownian movement.’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371600" y="4114800"/>
            <a:ext cx="7239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642</Words>
  <Application>Microsoft Office PowerPoint</Application>
  <PresentationFormat>On-screen Show (4:3)</PresentationFormat>
  <Paragraphs>152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EINSTEIN JEOPARDY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Educational Technology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JAYRAM</cp:lastModifiedBy>
  <cp:revision>32</cp:revision>
  <dcterms:created xsi:type="dcterms:W3CDTF">2009-08-07T00:02:41Z</dcterms:created>
  <dcterms:modified xsi:type="dcterms:W3CDTF">2013-03-29T01:56:06Z</dcterms:modified>
  <cp:category>Jeopardy Template</cp:category>
</cp:coreProperties>
</file>